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5" r:id="rId1"/>
  </p:sldMasterIdLst>
  <p:sldIdLst>
    <p:sldId id="256" r:id="rId2"/>
    <p:sldId id="257" r:id="rId3"/>
    <p:sldId id="258" r:id="rId4"/>
    <p:sldId id="259" r:id="rId5"/>
    <p:sldId id="260" r:id="rId6"/>
    <p:sldId id="261" r:id="rId7"/>
    <p:sldId id="265" r:id="rId8"/>
    <p:sldId id="272" r:id="rId9"/>
    <p:sldId id="273" r:id="rId10"/>
    <p:sldId id="274" r:id="rId11"/>
    <p:sldId id="268" r:id="rId12"/>
    <p:sldId id="275" r:id="rId13"/>
    <p:sldId id="269" r:id="rId14"/>
    <p:sldId id="276"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2444FAF-BFE4-427C-B29E-A5A4B6C9278A}">
          <p14:sldIdLst>
            <p14:sldId id="256"/>
            <p14:sldId id="257"/>
            <p14:sldId id="258"/>
            <p14:sldId id="259"/>
            <p14:sldId id="260"/>
            <p14:sldId id="261"/>
            <p14:sldId id="265"/>
            <p14:sldId id="272"/>
            <p14:sldId id="273"/>
            <p14:sldId id="274"/>
            <p14:sldId id="268"/>
            <p14:sldId id="275"/>
            <p14:sldId id="269"/>
            <p14:sldId id="276"/>
            <p14:sldId id="270"/>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D938E9F-ED89-42A3-B929-C108C819C205}" type="datetimeFigureOut">
              <a:rPr lang="en-IN" smtClean="0"/>
              <a:t>25-04-23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476979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938E9F-ED89-42A3-B929-C108C819C205}" type="datetimeFigureOut">
              <a:rPr lang="en-IN" smtClean="0"/>
              <a:t>25-04-23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327665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938E9F-ED89-42A3-B929-C108C819C205}" type="datetimeFigureOut">
              <a:rPr lang="en-IN" smtClean="0"/>
              <a:t>25-04-23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1297364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938E9F-ED89-42A3-B929-C108C819C205}" type="datetimeFigureOut">
              <a:rPr lang="en-IN" smtClean="0"/>
              <a:t>25-04-23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E12813-5521-4E61-AF14-A8DCD5467861}"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542830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938E9F-ED89-42A3-B929-C108C819C205}" type="datetimeFigureOut">
              <a:rPr lang="en-IN" smtClean="0"/>
              <a:t>25-04-23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26277806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D938E9F-ED89-42A3-B929-C108C819C205}" type="datetimeFigureOut">
              <a:rPr lang="en-IN" smtClean="0"/>
              <a:t>25-04-23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1178671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D938E9F-ED89-42A3-B929-C108C819C205}" type="datetimeFigureOut">
              <a:rPr lang="en-IN" smtClean="0"/>
              <a:t>25-04-23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14203822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D938E9F-ED89-42A3-B929-C108C819C205}" type="datetimeFigureOut">
              <a:rPr lang="en-IN" smtClean="0"/>
              <a:t>25-04-23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24663386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D938E9F-ED89-42A3-B929-C108C819C205}" type="datetimeFigureOut">
              <a:rPr lang="en-IN" smtClean="0"/>
              <a:t>25-04-23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2928683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D938E9F-ED89-42A3-B929-C108C819C205}" type="datetimeFigureOut">
              <a:rPr lang="en-IN" smtClean="0"/>
              <a:t>25-04-23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782789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D938E9F-ED89-42A3-B929-C108C819C205}" type="datetimeFigureOut">
              <a:rPr lang="en-IN" smtClean="0"/>
              <a:t>25-04-23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4259907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D938E9F-ED89-42A3-B929-C108C819C205}" type="datetimeFigureOut">
              <a:rPr lang="en-IN" smtClean="0"/>
              <a:t>25-04-23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3569765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D938E9F-ED89-42A3-B929-C108C819C205}" type="datetimeFigureOut">
              <a:rPr lang="en-IN" smtClean="0"/>
              <a:t>25-04-23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2481383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D938E9F-ED89-42A3-B929-C108C819C205}" type="datetimeFigureOut">
              <a:rPr lang="en-IN" smtClean="0"/>
              <a:t>25-04-23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570953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938E9F-ED89-42A3-B929-C108C819C205}" type="datetimeFigureOut">
              <a:rPr lang="en-IN" smtClean="0"/>
              <a:t>25-04-23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3977800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938E9F-ED89-42A3-B929-C108C819C205}" type="datetimeFigureOut">
              <a:rPr lang="en-IN" smtClean="0"/>
              <a:t>25-04-23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2038174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938E9F-ED89-42A3-B929-C108C819C205}" type="datetimeFigureOut">
              <a:rPr lang="en-IN" smtClean="0"/>
              <a:t>25-04-23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E12813-5521-4E61-AF14-A8DCD5467861}" type="slidenum">
              <a:rPr lang="en-IN" smtClean="0"/>
              <a:t>‹#›</a:t>
            </a:fld>
            <a:endParaRPr lang="en-IN"/>
          </a:p>
        </p:txBody>
      </p:sp>
    </p:spTree>
    <p:extLst>
      <p:ext uri="{BB962C8B-B14F-4D97-AF65-F5344CB8AC3E}">
        <p14:creationId xmlns:p14="http://schemas.microsoft.com/office/powerpoint/2010/main" val="3721482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D938E9F-ED89-42A3-B929-C108C819C205}" type="datetimeFigureOut">
              <a:rPr lang="en-IN" smtClean="0"/>
              <a:t>25-04-23</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3E12813-5521-4E61-AF14-A8DCD5467861}" type="slidenum">
              <a:rPr lang="en-IN" smtClean="0"/>
              <a:t>‹#›</a:t>
            </a:fld>
            <a:endParaRPr lang="en-IN"/>
          </a:p>
        </p:txBody>
      </p:sp>
    </p:spTree>
    <p:extLst>
      <p:ext uri="{BB962C8B-B14F-4D97-AF65-F5344CB8AC3E}">
        <p14:creationId xmlns:p14="http://schemas.microsoft.com/office/powerpoint/2010/main" val="3910701101"/>
      </p:ext>
    </p:extLst>
  </p:cSld>
  <p:clrMap bg1="dk1" tx1="lt1" bg2="dk2" tx2="lt2" accent1="accent1" accent2="accent2" accent3="accent3" accent4="accent4" accent5="accent5" accent6="accent6" hlink="hlink" folHlink="folHlink"/>
  <p:sldLayoutIdLst>
    <p:sldLayoutId id="2147483976" r:id="rId1"/>
    <p:sldLayoutId id="2147483977" r:id="rId2"/>
    <p:sldLayoutId id="2147483978" r:id="rId3"/>
    <p:sldLayoutId id="2147483979" r:id="rId4"/>
    <p:sldLayoutId id="2147483980" r:id="rId5"/>
    <p:sldLayoutId id="2147483981" r:id="rId6"/>
    <p:sldLayoutId id="2147483982" r:id="rId7"/>
    <p:sldLayoutId id="2147483983" r:id="rId8"/>
    <p:sldLayoutId id="2147483984" r:id="rId9"/>
    <p:sldLayoutId id="2147483985" r:id="rId10"/>
    <p:sldLayoutId id="2147483986" r:id="rId11"/>
    <p:sldLayoutId id="2147483987" r:id="rId12"/>
    <p:sldLayoutId id="2147483988" r:id="rId13"/>
    <p:sldLayoutId id="2147483989" r:id="rId14"/>
    <p:sldLayoutId id="2147483990" r:id="rId15"/>
    <p:sldLayoutId id="2147483991" r:id="rId16"/>
    <p:sldLayoutId id="2147483992"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data.world/thatzprem/agriculture-india" TargetMode="Externa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wisc-online.com/assetrepository/viewasset?id=2237"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8D6F7-7AB1-702F-913C-A26888C3AC7C}"/>
              </a:ext>
            </a:extLst>
          </p:cNvPr>
          <p:cNvSpPr>
            <a:spLocks noGrp="1"/>
          </p:cNvSpPr>
          <p:nvPr>
            <p:ph type="ctrTitle"/>
          </p:nvPr>
        </p:nvSpPr>
        <p:spPr>
          <a:xfrm>
            <a:off x="0" y="1308325"/>
            <a:ext cx="6442136" cy="1905391"/>
          </a:xfrm>
        </p:spPr>
        <p:txBody>
          <a:bodyPr>
            <a:normAutofit/>
          </a:bodyPr>
          <a:lstStyle/>
          <a:p>
            <a:pPr algn="ctr">
              <a:lnSpc>
                <a:spcPct val="107000"/>
              </a:lnSpc>
              <a:spcAft>
                <a:spcPts val="800"/>
              </a:spcAft>
            </a:pPr>
            <a:r>
              <a:rPr lang="en-US" dirty="0">
                <a:solidFill>
                  <a:srgbClr val="70AD47"/>
                </a:solidFill>
                <a:effectLst/>
                <a:latin typeface="Arial Rounded MT Bold" panose="020F0704030504030204" pitchFamily="34" charset="0"/>
                <a:ea typeface="Calibri" panose="020F0502020204030204" pitchFamily="34" charset="0"/>
                <a:cs typeface="Times New Roman" panose="02020603050405020304" pitchFamily="18" charset="0"/>
              </a:rPr>
              <a:t>Crop Production Analysis In India</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15E7036-279D-FEFA-25A6-2FB11B974749}"/>
              </a:ext>
            </a:extLst>
          </p:cNvPr>
          <p:cNvSpPr>
            <a:spLocks noGrp="1"/>
          </p:cNvSpPr>
          <p:nvPr>
            <p:ph type="subTitle" idx="1"/>
          </p:nvPr>
        </p:nvSpPr>
        <p:spPr>
          <a:xfrm>
            <a:off x="890820" y="3566716"/>
            <a:ext cx="3432604" cy="561402"/>
          </a:xfrm>
        </p:spPr>
        <p:txBody>
          <a:bodyPr>
            <a:normAutofit fontScale="85000" lnSpcReduction="10000"/>
          </a:bodyPr>
          <a:lstStyle/>
          <a:p>
            <a:r>
              <a:rPr lang="en-US" dirty="0"/>
              <a:t>- By Dhanshri Manusmare</a:t>
            </a:r>
            <a:endParaRPr lang="en-IN" dirty="0"/>
          </a:p>
        </p:txBody>
      </p:sp>
      <p:pic>
        <p:nvPicPr>
          <p:cNvPr id="5" name="Picture 4">
            <a:extLst>
              <a:ext uri="{FF2B5EF4-FFF2-40B4-BE49-F238E27FC236}">
                <a16:creationId xmlns:a16="http://schemas.microsoft.com/office/drawing/2014/main" id="{6DB396BF-42E5-C4B7-4DF8-0ADEF67F46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0788" y="3566715"/>
            <a:ext cx="5690124" cy="2905105"/>
          </a:xfrm>
          <a:prstGeom prst="rect">
            <a:avLst/>
          </a:prstGeom>
        </p:spPr>
      </p:pic>
    </p:spTree>
    <p:extLst>
      <p:ext uri="{BB962C8B-B14F-4D97-AF65-F5344CB8AC3E}">
        <p14:creationId xmlns:p14="http://schemas.microsoft.com/office/powerpoint/2010/main" val="1726169288"/>
      </p:ext>
    </p:extLst>
  </p:cSld>
  <p:clrMapOvr>
    <a:masterClrMapping/>
  </p:clrMapOvr>
  <mc:AlternateContent xmlns:mc="http://schemas.openxmlformats.org/markup-compatibility/2006" xmlns:p14="http://schemas.microsoft.com/office/powerpoint/2010/main">
    <mc:Choice Requires="p14">
      <p:transition spd="slow" p14:dur="2000" advTm="52848"/>
    </mc:Choice>
    <mc:Fallback xmlns="">
      <p:transition spd="slow" advTm="5284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8D3D78D-AF67-C528-3C4D-6793436A45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3795" y="710214"/>
            <a:ext cx="10364410" cy="5080986"/>
          </a:xfrm>
        </p:spPr>
      </p:pic>
    </p:spTree>
    <p:extLst>
      <p:ext uri="{BB962C8B-B14F-4D97-AF65-F5344CB8AC3E}">
        <p14:creationId xmlns:p14="http://schemas.microsoft.com/office/powerpoint/2010/main" val="3568254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5F33A-6260-13CF-BB9F-A47788982449}"/>
              </a:ext>
            </a:extLst>
          </p:cNvPr>
          <p:cNvSpPr>
            <a:spLocks noGrp="1"/>
          </p:cNvSpPr>
          <p:nvPr>
            <p:ph type="title"/>
          </p:nvPr>
        </p:nvSpPr>
        <p:spPr/>
        <p:txBody>
          <a:bodyPr/>
          <a:lstStyle/>
          <a:p>
            <a:r>
              <a:rPr lang="en-US" dirty="0">
                <a:solidFill>
                  <a:srgbClr val="FF0000"/>
                </a:solidFill>
              </a:rPr>
              <a:t>KPI</a:t>
            </a:r>
            <a:endParaRPr lang="en-IN" dirty="0">
              <a:solidFill>
                <a:srgbClr val="FF0000"/>
              </a:solidFill>
            </a:endParaRPr>
          </a:p>
        </p:txBody>
      </p:sp>
      <p:sp>
        <p:nvSpPr>
          <p:cNvPr id="3" name="Content Placeholder 2">
            <a:extLst>
              <a:ext uri="{FF2B5EF4-FFF2-40B4-BE49-F238E27FC236}">
                <a16:creationId xmlns:a16="http://schemas.microsoft.com/office/drawing/2014/main" id="{1F1AE365-898A-EF1F-2A40-A80C18B82A66}"/>
              </a:ext>
            </a:extLst>
          </p:cNvPr>
          <p:cNvSpPr>
            <a:spLocks noGrp="1"/>
          </p:cNvSpPr>
          <p:nvPr>
            <p:ph idx="1"/>
          </p:nvPr>
        </p:nvSpPr>
        <p:spPr>
          <a:xfrm>
            <a:off x="913795" y="1535837"/>
            <a:ext cx="10353762" cy="4255363"/>
          </a:xfrm>
        </p:spPr>
        <p:txBody>
          <a:bodyPr>
            <a:normAutofit/>
          </a:bodyPr>
          <a:lstStyle/>
          <a:p>
            <a:r>
              <a:rPr lang="en-IN" sz="1400" dirty="0"/>
              <a:t>State Wise</a:t>
            </a:r>
          </a:p>
          <a:p>
            <a:pPr marL="457200" indent="-457200">
              <a:buFont typeface="+mj-lt"/>
              <a:buAutoNum type="arabicPeriod"/>
            </a:pPr>
            <a:r>
              <a:rPr lang="en-IN" sz="1400" dirty="0"/>
              <a:t>Top 5 state by production</a:t>
            </a:r>
          </a:p>
          <a:p>
            <a:pPr marL="457200" indent="-457200">
              <a:buFont typeface="+mj-lt"/>
              <a:buAutoNum type="arabicPeriod"/>
            </a:pPr>
            <a:r>
              <a:rPr lang="en-IN" sz="1400" dirty="0"/>
              <a:t>Top 5 crop by production</a:t>
            </a:r>
          </a:p>
          <a:p>
            <a:pPr marL="457200" indent="-457200">
              <a:buFont typeface="+mj-lt"/>
              <a:buAutoNum type="arabicPeriod"/>
            </a:pPr>
            <a:r>
              <a:rPr lang="en-IN" sz="1400" dirty="0"/>
              <a:t>Sum of production by season</a:t>
            </a:r>
          </a:p>
          <a:p>
            <a:pPr marL="457200" indent="-457200">
              <a:buFont typeface="+mj-lt"/>
              <a:buAutoNum type="arabicPeriod"/>
            </a:pPr>
            <a:r>
              <a:rPr lang="en-IN" sz="1400" dirty="0"/>
              <a:t>Top 5 state by cultivated area</a:t>
            </a:r>
          </a:p>
          <a:p>
            <a:pPr marL="0" indent="0">
              <a:buNone/>
            </a:pPr>
            <a:endParaRPr lang="en-IN" sz="1400" dirty="0"/>
          </a:p>
          <a:p>
            <a:r>
              <a:rPr lang="en-IN" sz="1400" dirty="0"/>
              <a:t>District Wise</a:t>
            </a:r>
          </a:p>
          <a:p>
            <a:pPr marL="457200" indent="-457200">
              <a:buFont typeface="+mj-lt"/>
              <a:buAutoNum type="arabicPeriod"/>
            </a:pPr>
            <a:r>
              <a:rPr lang="en-IN" sz="1400" dirty="0"/>
              <a:t>Top 5 state by production</a:t>
            </a:r>
          </a:p>
          <a:p>
            <a:pPr marL="457200" indent="-457200">
              <a:buFont typeface="+mj-lt"/>
              <a:buAutoNum type="arabicPeriod"/>
            </a:pPr>
            <a:r>
              <a:rPr lang="en-IN" sz="1400" dirty="0"/>
              <a:t>Sum of production by crop</a:t>
            </a:r>
          </a:p>
          <a:p>
            <a:pPr marL="457200" indent="-457200">
              <a:buFont typeface="+mj-lt"/>
              <a:buAutoNum type="arabicPeriod"/>
            </a:pPr>
            <a:r>
              <a:rPr lang="en-IN" sz="1400" dirty="0"/>
              <a:t>Sum of area by district</a:t>
            </a:r>
          </a:p>
          <a:p>
            <a:pPr marL="457200" indent="-457200">
              <a:buFont typeface="+mj-lt"/>
              <a:buAutoNum type="arabicPeriod"/>
            </a:pPr>
            <a:r>
              <a:rPr lang="en-IN" sz="1400" dirty="0"/>
              <a:t>Sum of area by crop</a:t>
            </a:r>
          </a:p>
          <a:p>
            <a:pPr marL="457200" indent="-457200">
              <a:buFont typeface="+mj-lt"/>
              <a:buAutoNum type="arabicPeriod"/>
            </a:pPr>
            <a:endParaRPr lang="en-IN" sz="1400" dirty="0"/>
          </a:p>
        </p:txBody>
      </p:sp>
    </p:spTree>
    <p:extLst>
      <p:ext uri="{BB962C8B-B14F-4D97-AF65-F5344CB8AC3E}">
        <p14:creationId xmlns:p14="http://schemas.microsoft.com/office/powerpoint/2010/main" val="3159922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5DB04D-B38F-A384-8304-CF3BAC8E4779}"/>
              </a:ext>
            </a:extLst>
          </p:cNvPr>
          <p:cNvSpPr>
            <a:spLocks noGrp="1"/>
          </p:cNvSpPr>
          <p:nvPr>
            <p:ph idx="1"/>
          </p:nvPr>
        </p:nvSpPr>
        <p:spPr>
          <a:xfrm>
            <a:off x="727364" y="506961"/>
            <a:ext cx="10353762" cy="3695136"/>
          </a:xfrm>
        </p:spPr>
        <p:txBody>
          <a:bodyPr>
            <a:normAutofit/>
          </a:bodyPr>
          <a:lstStyle/>
          <a:p>
            <a:r>
              <a:rPr lang="en-US" sz="1400" dirty="0"/>
              <a:t>Coconut Production Wise</a:t>
            </a:r>
          </a:p>
          <a:p>
            <a:pPr marL="457200" indent="-457200">
              <a:buFont typeface="+mj-lt"/>
              <a:buAutoNum type="arabicPeriod"/>
            </a:pPr>
            <a:r>
              <a:rPr lang="en-US" sz="1400" dirty="0"/>
              <a:t>Sum of production by state</a:t>
            </a:r>
          </a:p>
          <a:p>
            <a:pPr marL="457200" indent="-457200">
              <a:buFont typeface="+mj-lt"/>
              <a:buAutoNum type="arabicPeriod"/>
            </a:pPr>
            <a:r>
              <a:rPr lang="en-US" sz="1400" dirty="0"/>
              <a:t>Sum of production by season</a:t>
            </a:r>
          </a:p>
          <a:p>
            <a:pPr marL="457200" indent="-457200">
              <a:buFont typeface="+mj-lt"/>
              <a:buAutoNum type="arabicPeriod"/>
            </a:pPr>
            <a:r>
              <a:rPr lang="en-US" sz="1400" dirty="0"/>
              <a:t>Sum of production by area</a:t>
            </a:r>
          </a:p>
          <a:p>
            <a:pPr marL="457200" indent="-457200">
              <a:buFont typeface="+mj-lt"/>
              <a:buAutoNum type="arabicPeriod"/>
            </a:pPr>
            <a:r>
              <a:rPr lang="en-US" sz="1400" dirty="0"/>
              <a:t>Sum of production by crop year and zone</a:t>
            </a:r>
            <a:endParaRPr lang="en-IN" sz="1400" dirty="0"/>
          </a:p>
        </p:txBody>
      </p:sp>
    </p:spTree>
    <p:extLst>
      <p:ext uri="{BB962C8B-B14F-4D97-AF65-F5344CB8AC3E}">
        <p14:creationId xmlns:p14="http://schemas.microsoft.com/office/powerpoint/2010/main" val="3822442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3DD9E-3A06-FD5B-41FC-AA5609976EED}"/>
              </a:ext>
            </a:extLst>
          </p:cNvPr>
          <p:cNvSpPr>
            <a:spLocks noGrp="1"/>
          </p:cNvSpPr>
          <p:nvPr>
            <p:ph type="title"/>
          </p:nvPr>
        </p:nvSpPr>
        <p:spPr>
          <a:xfrm>
            <a:off x="913794" y="183472"/>
            <a:ext cx="10353761" cy="1326321"/>
          </a:xfrm>
        </p:spPr>
        <p:txBody>
          <a:bodyPr/>
          <a:lstStyle/>
          <a:p>
            <a:r>
              <a:rPr lang="en-US" dirty="0">
                <a:solidFill>
                  <a:srgbClr val="FF0000"/>
                </a:solidFill>
              </a:rPr>
              <a:t>conclusions</a:t>
            </a:r>
            <a:endParaRPr lang="en-IN" dirty="0">
              <a:solidFill>
                <a:srgbClr val="FF0000"/>
              </a:solidFill>
            </a:endParaRPr>
          </a:p>
        </p:txBody>
      </p:sp>
      <p:sp>
        <p:nvSpPr>
          <p:cNvPr id="3" name="Content Placeholder 2">
            <a:extLst>
              <a:ext uri="{FF2B5EF4-FFF2-40B4-BE49-F238E27FC236}">
                <a16:creationId xmlns:a16="http://schemas.microsoft.com/office/drawing/2014/main" id="{DE6A4A78-DBCB-A396-6448-55EE8AC1FE22}"/>
              </a:ext>
            </a:extLst>
          </p:cNvPr>
          <p:cNvSpPr>
            <a:spLocks noGrp="1"/>
          </p:cNvSpPr>
          <p:nvPr>
            <p:ph idx="1"/>
          </p:nvPr>
        </p:nvSpPr>
        <p:spPr>
          <a:xfrm>
            <a:off x="913794" y="1581432"/>
            <a:ext cx="10353762" cy="3695136"/>
          </a:xfrm>
        </p:spPr>
        <p:txBody>
          <a:bodyPr>
            <a:noAutofit/>
          </a:bodyPr>
          <a:lstStyle/>
          <a:p>
            <a:r>
              <a:rPr lang="en-US" b="1" dirty="0">
                <a:effectLst/>
              </a:rPr>
              <a:t>State Wise</a:t>
            </a:r>
          </a:p>
          <a:p>
            <a:pPr>
              <a:buFont typeface="Wingdings" panose="05000000000000000000" pitchFamily="2" charset="2"/>
              <a:buChar char="v"/>
            </a:pPr>
            <a:r>
              <a:rPr lang="en-US" sz="1200" dirty="0"/>
              <a:t>In India Top 5 State by Production are Uttar Pradesh, Maharashtra, Tamil Nadu, Karnataka, West Bengal respectively </a:t>
            </a:r>
          </a:p>
          <a:p>
            <a:pPr>
              <a:buFont typeface="Wingdings" panose="05000000000000000000" pitchFamily="2" charset="2"/>
              <a:buChar char="v"/>
            </a:pPr>
            <a:r>
              <a:rPr lang="en-US" sz="1200" dirty="0"/>
              <a:t> Sugarcane, Rice, Wheat, Potato, Cotton are the Top 5 Crop as per Production respectively </a:t>
            </a:r>
          </a:p>
          <a:p>
            <a:pPr>
              <a:buFont typeface="Wingdings" panose="05000000000000000000" pitchFamily="2" charset="2"/>
              <a:buChar char="v"/>
            </a:pPr>
            <a:r>
              <a:rPr lang="en-US" sz="1200" dirty="0"/>
              <a:t> Total production of Sugarcane is Highest Among All Crops </a:t>
            </a:r>
          </a:p>
          <a:p>
            <a:pPr>
              <a:buFont typeface="Wingdings" panose="05000000000000000000" pitchFamily="2" charset="2"/>
              <a:buChar char="v"/>
            </a:pPr>
            <a:r>
              <a:rPr lang="en-US" sz="1200" dirty="0"/>
              <a:t> Maximum Production of Sugarcane Comes in Whole Year Season </a:t>
            </a:r>
          </a:p>
          <a:p>
            <a:pPr>
              <a:buFont typeface="Wingdings" panose="05000000000000000000" pitchFamily="2" charset="2"/>
              <a:buChar char="v"/>
            </a:pPr>
            <a:r>
              <a:rPr lang="en-US" sz="1200" dirty="0"/>
              <a:t>Uttar Pradesh is having Highest Production and Cultivation area.</a:t>
            </a:r>
          </a:p>
          <a:p>
            <a:pPr>
              <a:buFont typeface="Wingdings" panose="05000000000000000000" pitchFamily="2" charset="2"/>
              <a:buChar char="v"/>
            </a:pPr>
            <a:r>
              <a:rPr lang="en-US" sz="1200" b="1" dirty="0">
                <a:effectLst/>
              </a:rPr>
              <a:t>T</a:t>
            </a:r>
            <a:r>
              <a:rPr lang="en-US" sz="1200" dirty="0"/>
              <a:t>otal production of Rice is Second Highest Among All Crops </a:t>
            </a:r>
          </a:p>
          <a:p>
            <a:pPr>
              <a:buFont typeface="Wingdings" panose="05000000000000000000" pitchFamily="2" charset="2"/>
              <a:buChar char="v"/>
            </a:pPr>
            <a:r>
              <a:rPr lang="en-US" sz="1200" dirty="0"/>
              <a:t>West Bengal is having Highest Production, but Cultivation area is highest in Uttar Pradesh </a:t>
            </a:r>
          </a:p>
          <a:p>
            <a:pPr>
              <a:buFont typeface="Wingdings" panose="05000000000000000000" pitchFamily="2" charset="2"/>
              <a:buChar char="v"/>
            </a:pPr>
            <a:r>
              <a:rPr lang="en-US" sz="1200" dirty="0"/>
              <a:t>Maximum Production of Rice Comes Kharif Season </a:t>
            </a:r>
          </a:p>
          <a:p>
            <a:pPr>
              <a:buFont typeface="Wingdings" panose="05000000000000000000" pitchFamily="2" charset="2"/>
              <a:buChar char="v"/>
            </a:pPr>
            <a:r>
              <a:rPr lang="en-US" sz="1200" dirty="0"/>
              <a:t>Total production of Wheat is Third Highest Among All Crops </a:t>
            </a:r>
          </a:p>
          <a:p>
            <a:pPr>
              <a:buFont typeface="Wingdings" panose="05000000000000000000" pitchFamily="2" charset="2"/>
              <a:buChar char="v"/>
            </a:pPr>
            <a:r>
              <a:rPr lang="en-US" sz="1200" dirty="0"/>
              <a:t> Uttar Pradesh is having Highest Production and Cultivation area</a:t>
            </a:r>
          </a:p>
          <a:p>
            <a:pPr>
              <a:buFont typeface="Wingdings" panose="05000000000000000000" pitchFamily="2" charset="2"/>
              <a:buChar char="v"/>
            </a:pPr>
            <a:r>
              <a:rPr lang="en-US" sz="1200" dirty="0"/>
              <a:t>Maximum Production of Wheat Comes in Rabi Season </a:t>
            </a:r>
          </a:p>
          <a:p>
            <a:pPr>
              <a:buFont typeface="Wingdings" panose="05000000000000000000" pitchFamily="2" charset="2"/>
              <a:buChar char="v"/>
            </a:pPr>
            <a:r>
              <a:rPr lang="en-US" sz="1200" dirty="0"/>
              <a:t>North India Is Having Maximum Production Among All Zones</a:t>
            </a:r>
          </a:p>
          <a:p>
            <a:pPr>
              <a:buFont typeface="Wingdings" panose="05000000000000000000" pitchFamily="2" charset="2"/>
              <a:buChar char="v"/>
            </a:pPr>
            <a:r>
              <a:rPr lang="en-US" sz="1200" dirty="0"/>
              <a:t> Maximum Production seen in 1997 and Minimum in 2015</a:t>
            </a:r>
            <a:endParaRPr lang="en-US" sz="1400" b="1" dirty="0">
              <a:effectLst/>
            </a:endParaRPr>
          </a:p>
        </p:txBody>
      </p:sp>
    </p:spTree>
    <p:extLst>
      <p:ext uri="{BB962C8B-B14F-4D97-AF65-F5344CB8AC3E}">
        <p14:creationId xmlns:p14="http://schemas.microsoft.com/office/powerpoint/2010/main" val="2900317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720846-2D81-8522-318D-3BAB0E01DD29}"/>
              </a:ext>
            </a:extLst>
          </p:cNvPr>
          <p:cNvSpPr>
            <a:spLocks noGrp="1"/>
          </p:cNvSpPr>
          <p:nvPr>
            <p:ph idx="1"/>
          </p:nvPr>
        </p:nvSpPr>
        <p:spPr>
          <a:xfrm>
            <a:off x="913795" y="541539"/>
            <a:ext cx="10353762" cy="5921406"/>
          </a:xfrm>
        </p:spPr>
        <p:txBody>
          <a:bodyPr>
            <a:normAutofit/>
          </a:bodyPr>
          <a:lstStyle/>
          <a:p>
            <a:r>
              <a:rPr lang="en-US" b="1" dirty="0"/>
              <a:t>District Wise</a:t>
            </a:r>
          </a:p>
          <a:p>
            <a:pPr>
              <a:buFont typeface="Wingdings" panose="05000000000000000000" pitchFamily="2" charset="2"/>
              <a:buChar char="v"/>
            </a:pPr>
            <a:r>
              <a:rPr lang="en-US" sz="1400" dirty="0"/>
              <a:t>38 different types of crops are cultivating in 646 districts of India </a:t>
            </a:r>
          </a:p>
          <a:p>
            <a:pPr>
              <a:buFont typeface="Wingdings" panose="05000000000000000000" pitchFamily="2" charset="2"/>
              <a:buChar char="v"/>
            </a:pPr>
            <a:r>
              <a:rPr lang="en-US" sz="1400" dirty="0"/>
              <a:t>Top 3 Districts in production and cultivation area belongs to Uttar Pradesh</a:t>
            </a:r>
          </a:p>
          <a:p>
            <a:pPr>
              <a:buFont typeface="Wingdings" panose="05000000000000000000" pitchFamily="2" charset="2"/>
              <a:buChar char="v"/>
            </a:pPr>
            <a:r>
              <a:rPr lang="en-US" sz="1400" dirty="0"/>
              <a:t> In Every state some Districts are Dominating in Production and cultivation area like </a:t>
            </a:r>
          </a:p>
          <a:p>
            <a:pPr>
              <a:buFont typeface="Wingdings" panose="05000000000000000000" pitchFamily="2" charset="2"/>
              <a:buChar char="v"/>
            </a:pPr>
            <a:r>
              <a:rPr lang="en-US" sz="1400" dirty="0"/>
              <a:t>In West Bengal - Murshidabad, Midnapur west, </a:t>
            </a:r>
            <a:r>
              <a:rPr lang="en-US" sz="1400" dirty="0" err="1"/>
              <a:t>Bardhman</a:t>
            </a:r>
            <a:r>
              <a:rPr lang="en-US" sz="1400" dirty="0"/>
              <a:t> Are Dominating </a:t>
            </a:r>
          </a:p>
          <a:p>
            <a:pPr>
              <a:buFont typeface="Wingdings" panose="05000000000000000000" pitchFamily="2" charset="2"/>
              <a:buChar char="v"/>
            </a:pPr>
            <a:r>
              <a:rPr lang="en-US" sz="1400" dirty="0"/>
              <a:t>In Uttar Pradesh - </a:t>
            </a:r>
            <a:r>
              <a:rPr lang="en-US" sz="1400" dirty="0" err="1"/>
              <a:t>Muzzfer</a:t>
            </a:r>
            <a:r>
              <a:rPr lang="en-US" sz="1400" dirty="0"/>
              <a:t> Nagar, </a:t>
            </a:r>
            <a:r>
              <a:rPr lang="en-US" sz="1400" dirty="0" err="1"/>
              <a:t>Kheri</a:t>
            </a:r>
            <a:r>
              <a:rPr lang="en-US" sz="1400" dirty="0"/>
              <a:t>, Bijnor </a:t>
            </a:r>
          </a:p>
          <a:p>
            <a:pPr>
              <a:buFont typeface="Wingdings" panose="05000000000000000000" pitchFamily="2" charset="2"/>
              <a:buChar char="v"/>
            </a:pPr>
            <a:r>
              <a:rPr lang="en-US" sz="1400" dirty="0"/>
              <a:t>If variety of crops are higher in state </a:t>
            </a:r>
            <a:r>
              <a:rPr lang="en-US" sz="1400" dirty="0" err="1"/>
              <a:t>Dosent</a:t>
            </a:r>
            <a:r>
              <a:rPr lang="en-US" sz="1400" dirty="0"/>
              <a:t> mean maximum production will come from same state</a:t>
            </a:r>
          </a:p>
          <a:p>
            <a:pPr marL="0" indent="0">
              <a:buNone/>
            </a:pPr>
            <a:endParaRPr lang="en-US" sz="1200" dirty="0"/>
          </a:p>
          <a:p>
            <a:r>
              <a:rPr lang="en-IN" b="1" dirty="0"/>
              <a:t>Coconut Production Wise</a:t>
            </a:r>
          </a:p>
          <a:p>
            <a:pPr>
              <a:buFont typeface="Wingdings" panose="05000000000000000000" pitchFamily="2" charset="2"/>
              <a:buChar char="v"/>
            </a:pPr>
            <a:r>
              <a:rPr lang="en-US" sz="1200" dirty="0"/>
              <a:t> </a:t>
            </a:r>
            <a:r>
              <a:rPr lang="en-US" sz="1400" dirty="0"/>
              <a:t>Coconut is having highest production of India </a:t>
            </a:r>
          </a:p>
          <a:p>
            <a:pPr>
              <a:buFont typeface="Wingdings" panose="05000000000000000000" pitchFamily="2" charset="2"/>
              <a:buChar char="v"/>
            </a:pPr>
            <a:r>
              <a:rPr lang="en-US" sz="1400" dirty="0"/>
              <a:t>West Zone is having zero production of coconut </a:t>
            </a:r>
          </a:p>
          <a:p>
            <a:pPr>
              <a:buFont typeface="Wingdings" panose="05000000000000000000" pitchFamily="2" charset="2"/>
              <a:buChar char="v"/>
            </a:pPr>
            <a:r>
              <a:rPr lang="en-US" sz="1400" dirty="0"/>
              <a:t> South zone is having highest coconut production</a:t>
            </a:r>
          </a:p>
          <a:p>
            <a:pPr>
              <a:buFont typeface="Wingdings" panose="05000000000000000000" pitchFamily="2" charset="2"/>
              <a:buChar char="v"/>
            </a:pPr>
            <a:r>
              <a:rPr lang="en-US" sz="1400" dirty="0"/>
              <a:t> </a:t>
            </a:r>
            <a:r>
              <a:rPr lang="en-US" sz="1400" dirty="0" err="1"/>
              <a:t>Kerla</a:t>
            </a:r>
            <a:r>
              <a:rPr lang="en-US" sz="1400" dirty="0"/>
              <a:t> is having maximum production in South Zone which is </a:t>
            </a:r>
            <a:r>
              <a:rPr lang="en-US" sz="1400" dirty="0" err="1"/>
              <a:t>approx</a:t>
            </a:r>
            <a:r>
              <a:rPr lang="en-US" sz="1400" dirty="0"/>
              <a:t> 75% of total coconut production </a:t>
            </a:r>
          </a:p>
          <a:p>
            <a:pPr>
              <a:buFont typeface="Wingdings" panose="05000000000000000000" pitchFamily="2" charset="2"/>
              <a:buChar char="v"/>
            </a:pPr>
            <a:r>
              <a:rPr lang="en-US" sz="1400" dirty="0"/>
              <a:t>Assam is having maximum production in East Zone • Goa is having maximum production in West Zone</a:t>
            </a:r>
            <a:endParaRPr lang="en-IN" sz="1400" b="1" dirty="0"/>
          </a:p>
        </p:txBody>
      </p:sp>
    </p:spTree>
    <p:extLst>
      <p:ext uri="{BB962C8B-B14F-4D97-AF65-F5344CB8AC3E}">
        <p14:creationId xmlns:p14="http://schemas.microsoft.com/office/powerpoint/2010/main" val="19406473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7C4AB-D7B7-A165-8B11-2C32CEF63D17}"/>
              </a:ext>
            </a:extLst>
          </p:cNvPr>
          <p:cNvSpPr>
            <a:spLocks noGrp="1"/>
          </p:cNvSpPr>
          <p:nvPr>
            <p:ph type="ctrTitle"/>
          </p:nvPr>
        </p:nvSpPr>
        <p:spPr>
          <a:xfrm>
            <a:off x="1533125" y="-1656348"/>
            <a:ext cx="9001462" cy="2387600"/>
          </a:xfrm>
        </p:spPr>
        <p:txBody>
          <a:bodyPr>
            <a:normAutofit/>
          </a:bodyPr>
          <a:lstStyle/>
          <a:p>
            <a:r>
              <a:rPr lang="en-IN" sz="3600" dirty="0">
                <a:solidFill>
                  <a:srgbClr val="FF0000"/>
                </a:solidFill>
              </a:rPr>
              <a:t>Q &amp; A</a:t>
            </a:r>
          </a:p>
        </p:txBody>
      </p:sp>
      <p:sp>
        <p:nvSpPr>
          <p:cNvPr id="3" name="Subtitle 2">
            <a:extLst>
              <a:ext uri="{FF2B5EF4-FFF2-40B4-BE49-F238E27FC236}">
                <a16:creationId xmlns:a16="http://schemas.microsoft.com/office/drawing/2014/main" id="{98317F29-9A99-7650-D09E-ED125F7A1328}"/>
              </a:ext>
            </a:extLst>
          </p:cNvPr>
          <p:cNvSpPr>
            <a:spLocks noGrp="1"/>
          </p:cNvSpPr>
          <p:nvPr>
            <p:ph type="subTitle" idx="1"/>
          </p:nvPr>
        </p:nvSpPr>
        <p:spPr>
          <a:xfrm>
            <a:off x="952869" y="856118"/>
            <a:ext cx="10724226" cy="5145764"/>
          </a:xfrm>
        </p:spPr>
        <p:txBody>
          <a:bodyPr>
            <a:noAutofit/>
          </a:bodyPr>
          <a:lstStyle/>
          <a:p>
            <a:pPr algn="l"/>
            <a:r>
              <a:rPr lang="en-US" sz="1400" dirty="0"/>
              <a:t>Q1) What’s the source of data? </a:t>
            </a:r>
          </a:p>
          <a:p>
            <a:pPr algn="l"/>
            <a:r>
              <a:rPr lang="en-US" sz="1400" dirty="0"/>
              <a:t>Ans) The Dataset was taken from </a:t>
            </a:r>
            <a:r>
              <a:rPr lang="en-US" sz="1400" dirty="0" err="1"/>
              <a:t>iNeuron’s</a:t>
            </a:r>
            <a:r>
              <a:rPr lang="en-US" sz="1400" dirty="0"/>
              <a:t> Provided Project Description Document. </a:t>
            </a:r>
          </a:p>
          <a:p>
            <a:pPr algn="l"/>
            <a:r>
              <a:rPr lang="en-US" sz="1400" dirty="0">
                <a:hlinkClick r:id="rId2"/>
              </a:rPr>
              <a:t>https://data.world/thatzprem/agriculture-india</a:t>
            </a:r>
            <a:endParaRPr lang="en-US" sz="1400" dirty="0"/>
          </a:p>
          <a:p>
            <a:pPr algn="l"/>
            <a:endParaRPr lang="en-US" sz="1400" dirty="0"/>
          </a:p>
          <a:p>
            <a:pPr algn="l"/>
            <a:r>
              <a:rPr lang="en-US" sz="1400" dirty="0"/>
              <a:t>Q2) What was the type of data? </a:t>
            </a:r>
          </a:p>
          <a:p>
            <a:pPr algn="l"/>
            <a:r>
              <a:rPr lang="en-US" sz="1400" dirty="0"/>
              <a:t>Ans) The data was the combination of numerical and Categorical values.</a:t>
            </a:r>
            <a:endParaRPr lang="en-US" sz="1200" dirty="0"/>
          </a:p>
          <a:p>
            <a:pPr algn="l"/>
            <a:endParaRPr lang="en-US" sz="1400" dirty="0"/>
          </a:p>
          <a:p>
            <a:pPr algn="l"/>
            <a:r>
              <a:rPr lang="en-US" sz="1400" dirty="0"/>
              <a:t> Q 3) What’s the complete flow you followed in this Project? </a:t>
            </a:r>
          </a:p>
          <a:p>
            <a:pPr algn="l"/>
            <a:r>
              <a:rPr lang="en-US" sz="1400" dirty="0"/>
              <a:t>Ans) Refer slide 5th for better Understanding </a:t>
            </a:r>
            <a:endParaRPr lang="en-US" sz="1200" dirty="0"/>
          </a:p>
          <a:p>
            <a:pPr algn="l"/>
            <a:endParaRPr lang="en-US" sz="1400" dirty="0"/>
          </a:p>
          <a:p>
            <a:pPr algn="l"/>
            <a:r>
              <a:rPr lang="en-US" sz="1400" dirty="0"/>
              <a:t>Q4) What techniques were you using for data? </a:t>
            </a:r>
          </a:p>
          <a:p>
            <a:pPr algn="l"/>
            <a:r>
              <a:rPr lang="en-US" sz="1400" dirty="0"/>
              <a:t>Ans) -Removing unwanted attributes -Visualizing relation of independent variables with each other and output variables -Removing outliers -Cleaning data and imputing if null values are present. -Converting Numerical data into Categorical values.</a:t>
            </a:r>
            <a:endParaRPr lang="en-US" sz="1200" dirty="0"/>
          </a:p>
          <a:p>
            <a:pPr algn="l"/>
            <a:endParaRPr lang="en-US" sz="1400" dirty="0"/>
          </a:p>
          <a:p>
            <a:pPr algn="l"/>
            <a:r>
              <a:rPr lang="en-US" sz="1400" dirty="0"/>
              <a:t>Q 5) What were the libraries that you used in Python? </a:t>
            </a:r>
          </a:p>
          <a:p>
            <a:pPr algn="l"/>
            <a:r>
              <a:rPr lang="en-US" sz="1400" dirty="0"/>
              <a:t>Ans) I used Pandas, NumPy and Matplotlib and Seaborn libraries in Pandas.</a:t>
            </a:r>
            <a:endParaRPr lang="en-IN" sz="1400" dirty="0"/>
          </a:p>
        </p:txBody>
      </p:sp>
    </p:spTree>
    <p:extLst>
      <p:ext uri="{BB962C8B-B14F-4D97-AF65-F5344CB8AC3E}">
        <p14:creationId xmlns:p14="http://schemas.microsoft.com/office/powerpoint/2010/main" val="11129696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815DE-406D-1C96-7627-EE299AE4FFF7}"/>
              </a:ext>
            </a:extLst>
          </p:cNvPr>
          <p:cNvSpPr>
            <a:spLocks noGrp="1"/>
          </p:cNvSpPr>
          <p:nvPr>
            <p:ph type="title"/>
          </p:nvPr>
        </p:nvSpPr>
        <p:spPr>
          <a:xfrm>
            <a:off x="919119" y="2607075"/>
            <a:ext cx="10353761" cy="1796249"/>
          </a:xfrm>
        </p:spPr>
        <p:txBody>
          <a:bodyPr>
            <a:normAutofit/>
          </a:bodyPr>
          <a:lstStyle/>
          <a:p>
            <a:r>
              <a:rPr lang="en-US" sz="6000" dirty="0">
                <a:solidFill>
                  <a:srgbClr val="FF0000"/>
                </a:solidFill>
              </a:rPr>
              <a:t>Thank you</a:t>
            </a:r>
            <a:endParaRPr lang="en-IN" sz="6000" dirty="0">
              <a:solidFill>
                <a:srgbClr val="FF0000"/>
              </a:solidFill>
            </a:endParaRPr>
          </a:p>
        </p:txBody>
      </p:sp>
    </p:spTree>
    <p:extLst>
      <p:ext uri="{BB962C8B-B14F-4D97-AF65-F5344CB8AC3E}">
        <p14:creationId xmlns:p14="http://schemas.microsoft.com/office/powerpoint/2010/main" val="1316314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7663D-49B1-F48F-BD4B-5825618BFF20}"/>
              </a:ext>
            </a:extLst>
          </p:cNvPr>
          <p:cNvSpPr>
            <a:spLocks noGrp="1"/>
          </p:cNvSpPr>
          <p:nvPr>
            <p:ph type="title"/>
          </p:nvPr>
        </p:nvSpPr>
        <p:spPr/>
        <p:txBody>
          <a:bodyPr/>
          <a:lstStyle/>
          <a:p>
            <a:r>
              <a:rPr lang="en-US" dirty="0">
                <a:solidFill>
                  <a:srgbClr val="FF0000"/>
                </a:solidFill>
                <a:latin typeface="Algerian" panose="04020705040A02060702" pitchFamily="82" charset="0"/>
              </a:rPr>
              <a:t>Project DETAILS</a:t>
            </a:r>
            <a:endParaRPr lang="en-IN" dirty="0">
              <a:solidFill>
                <a:srgbClr val="FF0000"/>
              </a:solidFill>
              <a:latin typeface="Algerian" panose="04020705040A02060702" pitchFamily="82" charset="0"/>
            </a:endParaRPr>
          </a:p>
        </p:txBody>
      </p:sp>
      <p:graphicFrame>
        <p:nvGraphicFramePr>
          <p:cNvPr id="4" name="Table 4">
            <a:extLst>
              <a:ext uri="{FF2B5EF4-FFF2-40B4-BE49-F238E27FC236}">
                <a16:creationId xmlns:a16="http://schemas.microsoft.com/office/drawing/2014/main" id="{44649918-8394-6E8D-64B0-367E3E4C51A6}"/>
              </a:ext>
            </a:extLst>
          </p:cNvPr>
          <p:cNvGraphicFramePr>
            <a:graphicFrameLocks noGrp="1"/>
          </p:cNvGraphicFramePr>
          <p:nvPr>
            <p:ph idx="1"/>
            <p:extLst>
              <p:ext uri="{D42A27DB-BD31-4B8C-83A1-F6EECF244321}">
                <p14:modId xmlns:p14="http://schemas.microsoft.com/office/powerpoint/2010/main" val="2987554362"/>
              </p:ext>
            </p:extLst>
          </p:nvPr>
        </p:nvGraphicFramePr>
        <p:xfrm>
          <a:off x="1029810" y="2095500"/>
          <a:ext cx="9792070" cy="2698440"/>
        </p:xfrm>
        <a:graphic>
          <a:graphicData uri="http://schemas.openxmlformats.org/drawingml/2006/table">
            <a:tbl>
              <a:tblPr firstRow="1" bandRow="1">
                <a:tableStyleId>{0505E3EF-67EA-436B-97B2-0124C06EBD24}</a:tableStyleId>
              </a:tblPr>
              <a:tblGrid>
                <a:gridCol w="4172505">
                  <a:extLst>
                    <a:ext uri="{9D8B030D-6E8A-4147-A177-3AD203B41FA5}">
                      <a16:colId xmlns:a16="http://schemas.microsoft.com/office/drawing/2014/main" val="2196681529"/>
                    </a:ext>
                  </a:extLst>
                </a:gridCol>
                <a:gridCol w="5619565">
                  <a:extLst>
                    <a:ext uri="{9D8B030D-6E8A-4147-A177-3AD203B41FA5}">
                      <a16:colId xmlns:a16="http://schemas.microsoft.com/office/drawing/2014/main" val="3428818423"/>
                    </a:ext>
                  </a:extLst>
                </a:gridCol>
              </a:tblGrid>
              <a:tr h="4497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b="1" dirty="0"/>
                        <a:t>Project Title</a:t>
                      </a:r>
                      <a:endParaRPr lang="en-IN" dirty="0"/>
                    </a:p>
                  </a:txBody>
                  <a:tcPr/>
                </a:tc>
                <a:tc>
                  <a:txBody>
                    <a:bodyPr/>
                    <a:lstStyle/>
                    <a:p>
                      <a:pPr algn="ctr"/>
                      <a:r>
                        <a:rPr lang="en-US" sz="1800" b="1" kern="1200" dirty="0">
                          <a:solidFill>
                            <a:schemeClr val="dk1"/>
                          </a:solidFill>
                          <a:effectLst/>
                          <a:latin typeface="+mn-lt"/>
                          <a:ea typeface="+mn-ea"/>
                          <a:cs typeface="+mn-cs"/>
                        </a:rPr>
                        <a:t>Crop Production Analysis In India</a:t>
                      </a:r>
                      <a:endParaRPr lang="en-IN" sz="1800" b="1" kern="1200" dirty="0">
                        <a:solidFill>
                          <a:schemeClr val="dk1"/>
                        </a:solidFill>
                        <a:effectLst/>
                        <a:latin typeface="+mn-lt"/>
                        <a:ea typeface="+mn-ea"/>
                        <a:cs typeface="+mn-cs"/>
                      </a:endParaRPr>
                    </a:p>
                  </a:txBody>
                  <a:tcPr/>
                </a:tc>
                <a:extLst>
                  <a:ext uri="{0D108BD9-81ED-4DB2-BD59-A6C34878D82A}">
                    <a16:rowId xmlns:a16="http://schemas.microsoft.com/office/drawing/2014/main" val="3687769154"/>
                  </a:ext>
                </a:extLst>
              </a:tr>
              <a:tr h="449740">
                <a:tc>
                  <a:txBody>
                    <a:bodyPr/>
                    <a:lstStyle/>
                    <a:p>
                      <a:pPr algn="ctr"/>
                      <a:r>
                        <a:rPr lang="en-US" b="1" dirty="0"/>
                        <a:t>Technologies</a:t>
                      </a:r>
                      <a:endParaRPr lang="en-IN" b="1" dirty="0"/>
                    </a:p>
                  </a:txBody>
                  <a:tcPr/>
                </a:tc>
                <a:tc>
                  <a:txBody>
                    <a:bodyPr/>
                    <a:lstStyle/>
                    <a:p>
                      <a:pPr algn="ctr"/>
                      <a:r>
                        <a:rPr lang="en-US" b="1" dirty="0"/>
                        <a:t>Business Intelligence</a:t>
                      </a:r>
                    </a:p>
                  </a:txBody>
                  <a:tcPr/>
                </a:tc>
                <a:extLst>
                  <a:ext uri="{0D108BD9-81ED-4DB2-BD59-A6C34878D82A}">
                    <a16:rowId xmlns:a16="http://schemas.microsoft.com/office/drawing/2014/main" val="2962334135"/>
                  </a:ext>
                </a:extLst>
              </a:tr>
              <a:tr h="449740">
                <a:tc>
                  <a:txBody>
                    <a:bodyPr/>
                    <a:lstStyle/>
                    <a:p>
                      <a:pPr algn="ctr"/>
                      <a:r>
                        <a:rPr lang="en-US" b="1" dirty="0"/>
                        <a:t>Domain</a:t>
                      </a:r>
                    </a:p>
                  </a:txBody>
                  <a:tcPr/>
                </a:tc>
                <a:tc>
                  <a:txBody>
                    <a:bodyPr/>
                    <a:lstStyle/>
                    <a:p>
                      <a:pPr algn="ctr"/>
                      <a:r>
                        <a:rPr lang="en-US" b="1" dirty="0"/>
                        <a:t>Agriculture</a:t>
                      </a:r>
                      <a:endParaRPr lang="en-IN" b="1" dirty="0"/>
                    </a:p>
                  </a:txBody>
                  <a:tcPr/>
                </a:tc>
                <a:extLst>
                  <a:ext uri="{0D108BD9-81ED-4DB2-BD59-A6C34878D82A}">
                    <a16:rowId xmlns:a16="http://schemas.microsoft.com/office/drawing/2014/main" val="2254819102"/>
                  </a:ext>
                </a:extLst>
              </a:tr>
              <a:tr h="449740">
                <a:tc>
                  <a:txBody>
                    <a:bodyPr/>
                    <a:lstStyle/>
                    <a:p>
                      <a:pPr algn="ctr"/>
                      <a:r>
                        <a:rPr lang="en-US" b="1" dirty="0"/>
                        <a:t>Project Difficulty Level</a:t>
                      </a:r>
                      <a:endParaRPr lang="en-IN" b="1" dirty="0"/>
                    </a:p>
                  </a:txBody>
                  <a:tcPr/>
                </a:tc>
                <a:tc>
                  <a:txBody>
                    <a:bodyPr/>
                    <a:lstStyle/>
                    <a:p>
                      <a:pPr algn="ctr"/>
                      <a:r>
                        <a:rPr lang="en-US" b="1" dirty="0"/>
                        <a:t>Advanced</a:t>
                      </a:r>
                      <a:endParaRPr lang="en-IN" b="1" dirty="0"/>
                    </a:p>
                  </a:txBody>
                  <a:tcPr/>
                </a:tc>
                <a:extLst>
                  <a:ext uri="{0D108BD9-81ED-4DB2-BD59-A6C34878D82A}">
                    <a16:rowId xmlns:a16="http://schemas.microsoft.com/office/drawing/2014/main" val="865332973"/>
                  </a:ext>
                </a:extLst>
              </a:tr>
              <a:tr h="449740">
                <a:tc>
                  <a:txBody>
                    <a:bodyPr/>
                    <a:lstStyle/>
                    <a:p>
                      <a:pPr algn="ctr"/>
                      <a:r>
                        <a:rPr lang="en-US" b="1" dirty="0"/>
                        <a:t>Programming Language Used</a:t>
                      </a:r>
                      <a:endParaRPr lang="en-IN" b="1" dirty="0"/>
                    </a:p>
                  </a:txBody>
                  <a:tcPr/>
                </a:tc>
                <a:tc>
                  <a:txBody>
                    <a:bodyPr/>
                    <a:lstStyle/>
                    <a:p>
                      <a:pPr algn="ctr"/>
                      <a:r>
                        <a:rPr lang="en-US" b="1" dirty="0"/>
                        <a:t>Python</a:t>
                      </a:r>
                      <a:endParaRPr lang="en-IN" b="1" dirty="0"/>
                    </a:p>
                  </a:txBody>
                  <a:tcPr/>
                </a:tc>
                <a:extLst>
                  <a:ext uri="{0D108BD9-81ED-4DB2-BD59-A6C34878D82A}">
                    <a16:rowId xmlns:a16="http://schemas.microsoft.com/office/drawing/2014/main" val="1030049508"/>
                  </a:ext>
                </a:extLst>
              </a:tr>
              <a:tr h="449740">
                <a:tc>
                  <a:txBody>
                    <a:bodyPr/>
                    <a:lstStyle/>
                    <a:p>
                      <a:pPr algn="ctr"/>
                      <a:r>
                        <a:rPr lang="en-US" b="1" dirty="0"/>
                        <a:t>Tools Used</a:t>
                      </a:r>
                      <a:endParaRPr lang="en-IN" b="1" dirty="0"/>
                    </a:p>
                  </a:txBody>
                  <a:tcPr/>
                </a:tc>
                <a:tc>
                  <a:txBody>
                    <a:bodyPr/>
                    <a:lstStyle/>
                    <a:p>
                      <a:pPr algn="ctr"/>
                      <a:r>
                        <a:rPr lang="en-US" b="1" dirty="0" err="1"/>
                        <a:t>Jupyter</a:t>
                      </a:r>
                      <a:r>
                        <a:rPr lang="en-US" b="1" dirty="0"/>
                        <a:t> Notebook, MS Office, MS </a:t>
                      </a:r>
                      <a:r>
                        <a:rPr lang="en-US" b="1" dirty="0" err="1"/>
                        <a:t>PowerBI</a:t>
                      </a:r>
                      <a:endParaRPr lang="en-IN" b="1" dirty="0"/>
                    </a:p>
                  </a:txBody>
                  <a:tcPr/>
                </a:tc>
                <a:extLst>
                  <a:ext uri="{0D108BD9-81ED-4DB2-BD59-A6C34878D82A}">
                    <a16:rowId xmlns:a16="http://schemas.microsoft.com/office/drawing/2014/main" val="1720080279"/>
                  </a:ext>
                </a:extLst>
              </a:tr>
            </a:tbl>
          </a:graphicData>
        </a:graphic>
      </p:graphicFrame>
    </p:spTree>
    <p:extLst>
      <p:ext uri="{BB962C8B-B14F-4D97-AF65-F5344CB8AC3E}">
        <p14:creationId xmlns:p14="http://schemas.microsoft.com/office/powerpoint/2010/main" val="4209843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5E5CF-80AD-9058-B964-64511940FC94}"/>
              </a:ext>
            </a:extLst>
          </p:cNvPr>
          <p:cNvSpPr>
            <a:spLocks noGrp="1"/>
          </p:cNvSpPr>
          <p:nvPr>
            <p:ph type="title"/>
          </p:nvPr>
        </p:nvSpPr>
        <p:spPr/>
        <p:txBody>
          <a:bodyPr/>
          <a:lstStyle/>
          <a:p>
            <a:r>
              <a:rPr lang="en-IN" dirty="0" err="1">
                <a:solidFill>
                  <a:srgbClr val="FF0000"/>
                </a:solidFill>
              </a:rPr>
              <a:t>oBJECTIVE</a:t>
            </a:r>
            <a:endParaRPr lang="en-IN" dirty="0">
              <a:solidFill>
                <a:srgbClr val="FF0000"/>
              </a:solidFill>
            </a:endParaRPr>
          </a:p>
        </p:txBody>
      </p:sp>
      <p:sp>
        <p:nvSpPr>
          <p:cNvPr id="3" name="Content Placeholder 2">
            <a:extLst>
              <a:ext uri="{FF2B5EF4-FFF2-40B4-BE49-F238E27FC236}">
                <a16:creationId xmlns:a16="http://schemas.microsoft.com/office/drawing/2014/main" id="{44E44EE3-E883-D711-EE66-77E308F642DF}"/>
              </a:ext>
            </a:extLst>
          </p:cNvPr>
          <p:cNvSpPr>
            <a:spLocks noGrp="1"/>
          </p:cNvSpPr>
          <p:nvPr>
            <p:ph idx="1"/>
          </p:nvPr>
        </p:nvSpPr>
        <p:spPr/>
        <p:txBody>
          <a:bodyPr>
            <a:noAutofit/>
          </a:bodyPr>
          <a:lstStyle/>
          <a:p>
            <a:pPr marL="285750" indent="-285750">
              <a:lnSpc>
                <a:spcPct val="150000"/>
              </a:lnSpc>
              <a:buFont typeface="Wingdings" panose="05000000000000000000" pitchFamily="2" charset="2"/>
              <a:buChar char="v"/>
            </a:pPr>
            <a:r>
              <a:rPr lang="en-IN" dirty="0">
                <a:effectLst/>
                <a:cs typeface="Times New Roman" panose="02020603050405020304" pitchFamily="18" charset="0"/>
              </a:rPr>
              <a:t>To get the insights of the crop production of various states and districts in the India. Insights include their production to area ratio , percentage area captured by each crop season and each crop category.</a:t>
            </a:r>
          </a:p>
          <a:p>
            <a:pPr marL="285750" indent="-285750">
              <a:lnSpc>
                <a:spcPct val="150000"/>
              </a:lnSpc>
              <a:buFont typeface="Wingdings" panose="05000000000000000000" pitchFamily="2" charset="2"/>
              <a:buChar char="v"/>
            </a:pPr>
            <a:endParaRPr lang="en-IN" dirty="0">
              <a:effectLst/>
              <a:cs typeface="Times New Roman" panose="02020603050405020304" pitchFamily="18" charset="0"/>
            </a:endParaRPr>
          </a:p>
          <a:p>
            <a:pPr marL="285750" indent="-285750">
              <a:lnSpc>
                <a:spcPct val="150000"/>
              </a:lnSpc>
              <a:buFont typeface="Wingdings" panose="05000000000000000000" pitchFamily="2" charset="2"/>
              <a:buChar char="v"/>
            </a:pPr>
            <a:r>
              <a:rPr lang="en-IN" dirty="0">
                <a:effectLst/>
                <a:cs typeface="Times New Roman" panose="02020603050405020304" pitchFamily="18" charset="0"/>
              </a:rPr>
              <a:t>To get the insights about the top states according to crop season , top crops with higher average of area and production. These insights will help the stakeholders to decide which crop have more yield in which state or district and will help them to take decisions accordingly to get economical benefits.</a:t>
            </a:r>
            <a:endParaRPr lang="en-IN" dirty="0">
              <a:effectLst/>
            </a:endParaRPr>
          </a:p>
        </p:txBody>
      </p:sp>
    </p:spTree>
    <p:extLst>
      <p:ext uri="{BB962C8B-B14F-4D97-AF65-F5344CB8AC3E}">
        <p14:creationId xmlns:p14="http://schemas.microsoft.com/office/powerpoint/2010/main" val="2904567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625CB-8577-1937-6DD2-D6EBA1A9CE25}"/>
              </a:ext>
            </a:extLst>
          </p:cNvPr>
          <p:cNvSpPr>
            <a:spLocks noGrp="1"/>
          </p:cNvSpPr>
          <p:nvPr>
            <p:ph type="title"/>
          </p:nvPr>
        </p:nvSpPr>
        <p:spPr/>
        <p:txBody>
          <a:bodyPr/>
          <a:lstStyle/>
          <a:p>
            <a:r>
              <a:rPr lang="en-IN" dirty="0">
                <a:solidFill>
                  <a:srgbClr val="FF0000"/>
                </a:solidFill>
              </a:rPr>
              <a:t>PROBLEM STATEMENT</a:t>
            </a:r>
          </a:p>
        </p:txBody>
      </p:sp>
      <p:sp>
        <p:nvSpPr>
          <p:cNvPr id="3" name="Content Placeholder 2">
            <a:extLst>
              <a:ext uri="{FF2B5EF4-FFF2-40B4-BE49-F238E27FC236}">
                <a16:creationId xmlns:a16="http://schemas.microsoft.com/office/drawing/2014/main" id="{1B60EF34-B2D8-3A14-03EA-687B590E50F4}"/>
              </a:ext>
            </a:extLst>
          </p:cNvPr>
          <p:cNvSpPr>
            <a:spLocks noGrp="1"/>
          </p:cNvSpPr>
          <p:nvPr>
            <p:ph idx="1"/>
          </p:nvPr>
        </p:nvSpPr>
        <p:spPr/>
        <p:txBody>
          <a:bodyPr/>
          <a:lstStyle/>
          <a:p>
            <a:r>
              <a:rPr lang="en-US" dirty="0"/>
              <a:t>This dataset provides a huge amount of information on crop production in India ranging from several years. Based on the Information the ultimate goal would be to predict crop production and find important insights highlighting key indicators and metrics that influence the crop production.</a:t>
            </a:r>
            <a:endParaRPr lang="en-IN" dirty="0"/>
          </a:p>
        </p:txBody>
      </p:sp>
    </p:spTree>
    <p:extLst>
      <p:ext uri="{BB962C8B-B14F-4D97-AF65-F5344CB8AC3E}">
        <p14:creationId xmlns:p14="http://schemas.microsoft.com/office/powerpoint/2010/main" val="314170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6E5EB-2662-FA77-EA23-08E79186CF7D}"/>
              </a:ext>
            </a:extLst>
          </p:cNvPr>
          <p:cNvSpPr>
            <a:spLocks noGrp="1"/>
          </p:cNvSpPr>
          <p:nvPr>
            <p:ph type="title"/>
          </p:nvPr>
        </p:nvSpPr>
        <p:spPr>
          <a:xfrm>
            <a:off x="831436" y="27595"/>
            <a:ext cx="10353761" cy="1326321"/>
          </a:xfrm>
        </p:spPr>
        <p:txBody>
          <a:bodyPr/>
          <a:lstStyle/>
          <a:p>
            <a:r>
              <a:rPr lang="en-IN" cap="none" dirty="0">
                <a:solidFill>
                  <a:srgbClr val="FF0000"/>
                </a:solidFill>
              </a:rPr>
              <a:t>ARCHITECTURE</a:t>
            </a:r>
          </a:p>
        </p:txBody>
      </p:sp>
      <p:sp>
        <p:nvSpPr>
          <p:cNvPr id="5" name="Rectangle 4">
            <a:extLst>
              <a:ext uri="{FF2B5EF4-FFF2-40B4-BE49-F238E27FC236}">
                <a16:creationId xmlns:a16="http://schemas.microsoft.com/office/drawing/2014/main" id="{B5DD7B07-321B-F8C9-2125-DAD33CA97EFE}"/>
              </a:ext>
            </a:extLst>
          </p:cNvPr>
          <p:cNvSpPr/>
          <p:nvPr/>
        </p:nvSpPr>
        <p:spPr>
          <a:xfrm>
            <a:off x="3818527" y="1902949"/>
            <a:ext cx="1642369" cy="594804"/>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Raw Data Collection</a:t>
            </a:r>
            <a:endParaRPr lang="en-IN" dirty="0"/>
          </a:p>
        </p:txBody>
      </p:sp>
      <p:sp>
        <p:nvSpPr>
          <p:cNvPr id="6" name="Arrow: Right 5">
            <a:extLst>
              <a:ext uri="{FF2B5EF4-FFF2-40B4-BE49-F238E27FC236}">
                <a16:creationId xmlns:a16="http://schemas.microsoft.com/office/drawing/2014/main" id="{35929D1E-B847-5D50-9B68-AAE6AE10D8C2}"/>
              </a:ext>
            </a:extLst>
          </p:cNvPr>
          <p:cNvSpPr/>
          <p:nvPr/>
        </p:nvSpPr>
        <p:spPr>
          <a:xfrm>
            <a:off x="5767830" y="2210694"/>
            <a:ext cx="532660" cy="93215"/>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97080DC2-1FD2-772C-56BC-62AC66431220}"/>
              </a:ext>
            </a:extLst>
          </p:cNvPr>
          <p:cNvSpPr/>
          <p:nvPr/>
        </p:nvSpPr>
        <p:spPr>
          <a:xfrm>
            <a:off x="6649940" y="1902949"/>
            <a:ext cx="1544715" cy="594804"/>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Load Dataset</a:t>
            </a:r>
            <a:endParaRPr lang="en-IN" dirty="0"/>
          </a:p>
        </p:txBody>
      </p:sp>
      <p:sp>
        <p:nvSpPr>
          <p:cNvPr id="9" name="Rectangle 8">
            <a:extLst>
              <a:ext uri="{FF2B5EF4-FFF2-40B4-BE49-F238E27FC236}">
                <a16:creationId xmlns:a16="http://schemas.microsoft.com/office/drawing/2014/main" id="{F0896B7F-AA5F-A265-D038-F05029545820}"/>
              </a:ext>
            </a:extLst>
          </p:cNvPr>
          <p:cNvSpPr/>
          <p:nvPr/>
        </p:nvSpPr>
        <p:spPr>
          <a:xfrm>
            <a:off x="9341183" y="1902949"/>
            <a:ext cx="1544715" cy="594804"/>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Data Cleaning</a:t>
            </a:r>
            <a:endParaRPr lang="en-IN" dirty="0"/>
          </a:p>
        </p:txBody>
      </p:sp>
      <p:sp>
        <p:nvSpPr>
          <p:cNvPr id="10" name="Rectangle 9">
            <a:extLst>
              <a:ext uri="{FF2B5EF4-FFF2-40B4-BE49-F238E27FC236}">
                <a16:creationId xmlns:a16="http://schemas.microsoft.com/office/drawing/2014/main" id="{70FB10F1-8EA7-5CF0-3A92-6E4C86910551}"/>
              </a:ext>
            </a:extLst>
          </p:cNvPr>
          <p:cNvSpPr/>
          <p:nvPr/>
        </p:nvSpPr>
        <p:spPr>
          <a:xfrm>
            <a:off x="6628682" y="3441744"/>
            <a:ext cx="1544715" cy="594804"/>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Modeling</a:t>
            </a:r>
            <a:endParaRPr lang="en-IN" dirty="0"/>
          </a:p>
        </p:txBody>
      </p:sp>
      <p:sp>
        <p:nvSpPr>
          <p:cNvPr id="11" name="Rectangle 10">
            <a:extLst>
              <a:ext uri="{FF2B5EF4-FFF2-40B4-BE49-F238E27FC236}">
                <a16:creationId xmlns:a16="http://schemas.microsoft.com/office/drawing/2014/main" id="{7547071F-88C0-0B9A-48B5-0F9A330F47D7}"/>
              </a:ext>
            </a:extLst>
          </p:cNvPr>
          <p:cNvSpPr/>
          <p:nvPr/>
        </p:nvSpPr>
        <p:spPr>
          <a:xfrm>
            <a:off x="9362441" y="3445837"/>
            <a:ext cx="1544715" cy="594804"/>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EDA</a:t>
            </a:r>
            <a:endParaRPr lang="en-IN" dirty="0"/>
          </a:p>
        </p:txBody>
      </p:sp>
      <p:sp>
        <p:nvSpPr>
          <p:cNvPr id="14" name="Arrow: Down 13">
            <a:extLst>
              <a:ext uri="{FF2B5EF4-FFF2-40B4-BE49-F238E27FC236}">
                <a16:creationId xmlns:a16="http://schemas.microsoft.com/office/drawing/2014/main" id="{D08AD468-113F-9DE2-BABF-F9671EFBA076}"/>
              </a:ext>
            </a:extLst>
          </p:cNvPr>
          <p:cNvSpPr/>
          <p:nvPr/>
        </p:nvSpPr>
        <p:spPr>
          <a:xfrm>
            <a:off x="10113541" y="2674393"/>
            <a:ext cx="106532" cy="594804"/>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15" name="Arrow: Left 14">
            <a:extLst>
              <a:ext uri="{FF2B5EF4-FFF2-40B4-BE49-F238E27FC236}">
                <a16:creationId xmlns:a16="http://schemas.microsoft.com/office/drawing/2014/main" id="{F1706CF1-8391-0457-A8BE-F6F7D0C5B92C}"/>
              </a:ext>
            </a:extLst>
          </p:cNvPr>
          <p:cNvSpPr/>
          <p:nvPr/>
        </p:nvSpPr>
        <p:spPr>
          <a:xfrm>
            <a:off x="5767830" y="3721618"/>
            <a:ext cx="532660" cy="93215"/>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19734C55-376E-06B7-2DB2-9DBBCB021F0C}"/>
              </a:ext>
            </a:extLst>
          </p:cNvPr>
          <p:cNvSpPr/>
          <p:nvPr/>
        </p:nvSpPr>
        <p:spPr>
          <a:xfrm>
            <a:off x="3802780" y="5073753"/>
            <a:ext cx="1642369" cy="594804"/>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Reporting</a:t>
            </a:r>
            <a:endParaRPr lang="en-IN" dirty="0"/>
          </a:p>
        </p:txBody>
      </p:sp>
      <p:sp>
        <p:nvSpPr>
          <p:cNvPr id="17" name="Rectangle 16">
            <a:extLst>
              <a:ext uri="{FF2B5EF4-FFF2-40B4-BE49-F238E27FC236}">
                <a16:creationId xmlns:a16="http://schemas.microsoft.com/office/drawing/2014/main" id="{10D4C9D3-3115-A5BF-23F1-71126AF84493}"/>
              </a:ext>
            </a:extLst>
          </p:cNvPr>
          <p:cNvSpPr/>
          <p:nvPr/>
        </p:nvSpPr>
        <p:spPr>
          <a:xfrm>
            <a:off x="3818527" y="3488351"/>
            <a:ext cx="1642369" cy="594804"/>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Deployment</a:t>
            </a:r>
            <a:endParaRPr lang="en-IN" dirty="0"/>
          </a:p>
        </p:txBody>
      </p:sp>
      <p:sp>
        <p:nvSpPr>
          <p:cNvPr id="21" name="Arrow: Right 20">
            <a:extLst>
              <a:ext uri="{FF2B5EF4-FFF2-40B4-BE49-F238E27FC236}">
                <a16:creationId xmlns:a16="http://schemas.microsoft.com/office/drawing/2014/main" id="{F1E71BC1-3718-21D4-1DDD-C02E95293EA5}"/>
              </a:ext>
            </a:extLst>
          </p:cNvPr>
          <p:cNvSpPr/>
          <p:nvPr/>
        </p:nvSpPr>
        <p:spPr>
          <a:xfrm>
            <a:off x="8501589" y="2172865"/>
            <a:ext cx="532660" cy="93215"/>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pic>
        <p:nvPicPr>
          <p:cNvPr id="27" name="Picture 26">
            <a:extLst>
              <a:ext uri="{FF2B5EF4-FFF2-40B4-BE49-F238E27FC236}">
                <a16:creationId xmlns:a16="http://schemas.microsoft.com/office/drawing/2014/main" id="{C606E83B-A40A-0563-80DE-C7839AF474A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404344" y="1762596"/>
            <a:ext cx="765392" cy="765392"/>
          </a:xfrm>
          <a:prstGeom prst="rect">
            <a:avLst/>
          </a:prstGeom>
        </p:spPr>
      </p:pic>
      <p:sp>
        <p:nvSpPr>
          <p:cNvPr id="30" name="Rectangle 29">
            <a:extLst>
              <a:ext uri="{FF2B5EF4-FFF2-40B4-BE49-F238E27FC236}">
                <a16:creationId xmlns:a16="http://schemas.microsoft.com/office/drawing/2014/main" id="{61612747-7769-ABAD-97A6-42C0D05F9207}"/>
              </a:ext>
            </a:extLst>
          </p:cNvPr>
          <p:cNvSpPr/>
          <p:nvPr/>
        </p:nvSpPr>
        <p:spPr>
          <a:xfrm>
            <a:off x="1237058" y="1528515"/>
            <a:ext cx="1085725" cy="182131"/>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400" dirty="0"/>
              <a:t>Real World</a:t>
            </a:r>
            <a:endParaRPr lang="en-IN" sz="1400" dirty="0"/>
          </a:p>
        </p:txBody>
      </p:sp>
      <p:sp>
        <p:nvSpPr>
          <p:cNvPr id="31" name="Arrow: Right 30">
            <a:extLst>
              <a:ext uri="{FF2B5EF4-FFF2-40B4-BE49-F238E27FC236}">
                <a16:creationId xmlns:a16="http://schemas.microsoft.com/office/drawing/2014/main" id="{799C6D1A-67D3-1302-4DD2-0DE8750A9996}"/>
              </a:ext>
            </a:extLst>
          </p:cNvPr>
          <p:cNvSpPr/>
          <p:nvPr/>
        </p:nvSpPr>
        <p:spPr>
          <a:xfrm>
            <a:off x="2978933" y="2181836"/>
            <a:ext cx="532660" cy="93215"/>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32" name="Arrow: Down 31">
            <a:extLst>
              <a:ext uri="{FF2B5EF4-FFF2-40B4-BE49-F238E27FC236}">
                <a16:creationId xmlns:a16="http://schemas.microsoft.com/office/drawing/2014/main" id="{2096FBE6-D9DC-75A8-733A-0AD0284BF696}"/>
              </a:ext>
            </a:extLst>
          </p:cNvPr>
          <p:cNvSpPr/>
          <p:nvPr/>
        </p:nvSpPr>
        <p:spPr>
          <a:xfrm>
            <a:off x="4517433" y="4235517"/>
            <a:ext cx="106532" cy="594804"/>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33" name="Arrow: Left 32">
            <a:extLst>
              <a:ext uri="{FF2B5EF4-FFF2-40B4-BE49-F238E27FC236}">
                <a16:creationId xmlns:a16="http://schemas.microsoft.com/office/drawing/2014/main" id="{C84EA226-814F-EEE1-6C27-915ED226ECC1}"/>
              </a:ext>
            </a:extLst>
          </p:cNvPr>
          <p:cNvSpPr/>
          <p:nvPr/>
        </p:nvSpPr>
        <p:spPr>
          <a:xfrm>
            <a:off x="8501589" y="3721618"/>
            <a:ext cx="532660" cy="93215"/>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CEEF329B-7B39-1515-FDC2-8946646FF785}"/>
              </a:ext>
            </a:extLst>
          </p:cNvPr>
          <p:cNvSpPr txBox="1"/>
          <p:nvPr/>
        </p:nvSpPr>
        <p:spPr>
          <a:xfrm>
            <a:off x="3576523" y="5820919"/>
            <a:ext cx="2191307" cy="861774"/>
          </a:xfrm>
          <a:prstGeom prst="rect">
            <a:avLst/>
          </a:prstGeom>
          <a:noFill/>
        </p:spPr>
        <p:txBody>
          <a:bodyPr wrap="square" rtlCol="0">
            <a:spAutoFit/>
          </a:bodyPr>
          <a:lstStyle/>
          <a:p>
            <a:pPr marL="171450" indent="-171450">
              <a:buFont typeface="Arial" panose="020B0604020202020204" pitchFamily="34" charset="0"/>
              <a:buChar char="•"/>
            </a:pPr>
            <a:r>
              <a:rPr lang="en-IN" sz="1000" dirty="0"/>
              <a:t>Low Level Design Document</a:t>
            </a:r>
            <a:endParaRPr lang="en-US" sz="1000" dirty="0"/>
          </a:p>
          <a:p>
            <a:pPr marL="171450" indent="-171450">
              <a:buFont typeface="Arial" panose="020B0604020202020204" pitchFamily="34" charset="0"/>
              <a:buChar char="•"/>
            </a:pPr>
            <a:r>
              <a:rPr lang="en-US" sz="1000" dirty="0"/>
              <a:t>High Level Design Document</a:t>
            </a:r>
          </a:p>
          <a:p>
            <a:pPr marL="171450" indent="-171450">
              <a:buFont typeface="Arial" panose="020B0604020202020204" pitchFamily="34" charset="0"/>
              <a:buChar char="•"/>
            </a:pPr>
            <a:r>
              <a:rPr lang="en-IN" sz="1000" dirty="0"/>
              <a:t>Architecture Document</a:t>
            </a:r>
          </a:p>
          <a:p>
            <a:pPr marL="171450" indent="-171450">
              <a:buFont typeface="Arial" panose="020B0604020202020204" pitchFamily="34" charset="0"/>
              <a:buChar char="•"/>
            </a:pPr>
            <a:r>
              <a:rPr lang="en-IN" sz="1000" dirty="0"/>
              <a:t>Wireframe Document</a:t>
            </a:r>
          </a:p>
          <a:p>
            <a:pPr marL="171450" indent="-171450">
              <a:buFont typeface="Arial" panose="020B0604020202020204" pitchFamily="34" charset="0"/>
              <a:buChar char="•"/>
            </a:pPr>
            <a:r>
              <a:rPr lang="en-IN" sz="1000" dirty="0"/>
              <a:t>Detailed Project Report</a:t>
            </a:r>
            <a:endParaRPr lang="en-US" sz="1000" dirty="0"/>
          </a:p>
        </p:txBody>
      </p:sp>
      <p:sp>
        <p:nvSpPr>
          <p:cNvPr id="3" name="Arrow: Bent 2">
            <a:extLst>
              <a:ext uri="{FF2B5EF4-FFF2-40B4-BE49-F238E27FC236}">
                <a16:creationId xmlns:a16="http://schemas.microsoft.com/office/drawing/2014/main" id="{BF0248AE-33A7-B64C-F11A-568C4B27D6AE}"/>
              </a:ext>
            </a:extLst>
          </p:cNvPr>
          <p:cNvSpPr/>
          <p:nvPr/>
        </p:nvSpPr>
        <p:spPr>
          <a:xfrm rot="16200000">
            <a:off x="1812449" y="2603179"/>
            <a:ext cx="1101693" cy="1798377"/>
          </a:xfrm>
          <a:prstGeom prst="ben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3171946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FA07D-1FF1-F46A-F2DB-091416698219}"/>
              </a:ext>
            </a:extLst>
          </p:cNvPr>
          <p:cNvSpPr>
            <a:spLocks noGrp="1"/>
          </p:cNvSpPr>
          <p:nvPr>
            <p:ph type="title"/>
          </p:nvPr>
        </p:nvSpPr>
        <p:spPr>
          <a:xfrm>
            <a:off x="913795" y="281126"/>
            <a:ext cx="10353761" cy="1326321"/>
          </a:xfrm>
        </p:spPr>
        <p:txBody>
          <a:bodyPr/>
          <a:lstStyle/>
          <a:p>
            <a:r>
              <a:rPr lang="en-US" sz="3600" dirty="0">
                <a:solidFill>
                  <a:srgbClr val="FF0000"/>
                </a:solidFill>
              </a:rPr>
              <a:t>Dataset Information</a:t>
            </a:r>
            <a:endParaRPr lang="en-IN" dirty="0">
              <a:solidFill>
                <a:srgbClr val="FF0000"/>
              </a:solidFill>
            </a:endParaRPr>
          </a:p>
        </p:txBody>
      </p:sp>
      <p:sp>
        <p:nvSpPr>
          <p:cNvPr id="3" name="Content Placeholder 2">
            <a:extLst>
              <a:ext uri="{FF2B5EF4-FFF2-40B4-BE49-F238E27FC236}">
                <a16:creationId xmlns:a16="http://schemas.microsoft.com/office/drawing/2014/main" id="{CF0AF2C2-DB2B-7126-4BBA-477797A45446}"/>
              </a:ext>
            </a:extLst>
          </p:cNvPr>
          <p:cNvSpPr>
            <a:spLocks noGrp="1"/>
          </p:cNvSpPr>
          <p:nvPr>
            <p:ph idx="1"/>
          </p:nvPr>
        </p:nvSpPr>
        <p:spPr>
          <a:xfrm>
            <a:off x="924444" y="1288196"/>
            <a:ext cx="10485133" cy="4761936"/>
          </a:xfrm>
        </p:spPr>
        <p:txBody>
          <a:bodyPr>
            <a:noAutofit/>
          </a:bodyPr>
          <a:lstStyle/>
          <a:p>
            <a:pPr marL="0" indent="0">
              <a:buNone/>
            </a:pPr>
            <a:endParaRPr lang="en-US" sz="1200" dirty="0"/>
          </a:p>
          <a:p>
            <a:r>
              <a:rPr lang="en-IN" sz="1400" dirty="0" err="1"/>
              <a:t>State_name</a:t>
            </a:r>
            <a:r>
              <a:rPr lang="en-IN" sz="1400" dirty="0"/>
              <a:t> = Name of States in India (categorical : 'Andaman and Nicobar Islands', 'Andhra Pradesh', 'Arunachal Pradesh', 'Assam', 'Bihar', 'Chandigarh', 'Chhattisgarh', 'Dadra and Nagar Haveli', 'Goa', 'Gujarat', 'Haryana', 'Himachal Pradesh', 'Jammu and Kashmir ', 'Jharkhand', 'Karnataka', 'Kerala', 'Madhya Pradesh', 'Maharashtra', 'Manipur' , 'Meghalaya', 'Mizoram', 'Nagaland', 'Odisha', 'Puducherry', 'Punjab', 'Rajasthan', 'Sikkim', 'Tamil Nadu', 'Telangana ', 'Tripura', 'Uttar Pradesh', 'Uttarakhand', 'West Bengal’) </a:t>
            </a:r>
          </a:p>
          <a:p>
            <a:r>
              <a:rPr lang="en-IN" sz="1400" dirty="0" err="1"/>
              <a:t>District_Name</a:t>
            </a:r>
            <a:r>
              <a:rPr lang="en-IN" sz="1400" dirty="0"/>
              <a:t> – Name of Districts in India (categorical: 'NICOBARS', 'NORTH AND MIDDLE ANDAMAN', 'SOUTH ANDAMANS', 'ANANTAPUR', 'CHITTOOR', 'EAST GODAVARI', 'GUNTUR', 'KADAPA','KRISHNA', 'KURNOOL', 'PRAKASAM', 'SPSR NELLORE', 'SRIKAKULAM', 'VISAKHAPATANAM', 'VIZIANAGARAM', 'WEST GODAVARI', 'ANJAW', 'CHANGLANG', 'DIBANG VALLEY', 'EAST KAMENG', 'EAST SIANG', '</a:t>
            </a:r>
            <a:r>
              <a:rPr lang="en-IN" sz="1400" dirty="0" err="1"/>
              <a:t>KURUCropNG</a:t>
            </a:r>
            <a:r>
              <a:rPr lang="en-IN" sz="1400" dirty="0"/>
              <a:t> KUMEY', 'LOHIT', 'LONGDING', 'LOWER DIBANG VALLEY’, Etc)</a:t>
            </a:r>
          </a:p>
          <a:p>
            <a:r>
              <a:rPr lang="en-IN" sz="1400" dirty="0"/>
              <a:t> </a:t>
            </a:r>
            <a:r>
              <a:rPr lang="en-IN" sz="1400" dirty="0" err="1"/>
              <a:t>Crop_Year</a:t>
            </a:r>
            <a:r>
              <a:rPr lang="en-IN" sz="1400" dirty="0"/>
              <a:t> = Year of Crop Production (Numerical: 2000, 2001, 2002, 2003, 2004, 2005, 2006, 2010, 1997, 1998, 1999, 2007, 2008, 2009, 2011, 2012, 2013, 2014, 2015) </a:t>
            </a:r>
          </a:p>
          <a:p>
            <a:r>
              <a:rPr lang="en-IN" sz="1400" dirty="0"/>
              <a:t>Season = Season of the Crops (Categorical: 'Kharif', 'Whole Year ', 'Autumn', 'Rabi', 'Summer', 'Winter’) </a:t>
            </a:r>
          </a:p>
          <a:p>
            <a:r>
              <a:rPr lang="en-IN" sz="1400" dirty="0"/>
              <a:t>Crop = Name of the Crop Sown (Categorical: '</a:t>
            </a:r>
            <a:r>
              <a:rPr lang="en-IN" sz="1400" dirty="0" err="1"/>
              <a:t>Arecanut</a:t>
            </a:r>
            <a:r>
              <a:rPr lang="en-IN" sz="1400" dirty="0"/>
              <a:t>', 'Other Kharif pulses', 'Rice', 'Banana', 'Cashew', 'Coconut ', 'Dry ginger', 'Sugarcane', 'Sweet potato', 'Tapioca', 'Black pepper', 'Dry chillies', 'other oilseeds' , Etc ) 6 | P a g e C r o p </a:t>
            </a:r>
            <a:r>
              <a:rPr lang="en-IN" sz="1400" dirty="0" err="1"/>
              <a:t>P</a:t>
            </a:r>
            <a:r>
              <a:rPr lang="en-IN" sz="1400" dirty="0"/>
              <a:t> r o d u c t </a:t>
            </a:r>
            <a:r>
              <a:rPr lang="en-IN" sz="1400" dirty="0" err="1"/>
              <a:t>i</a:t>
            </a:r>
            <a:r>
              <a:rPr lang="en-IN" sz="1400" dirty="0"/>
              <a:t> o n A n a l y s </a:t>
            </a:r>
            <a:r>
              <a:rPr lang="en-IN" sz="1400" dirty="0" err="1"/>
              <a:t>i</a:t>
            </a:r>
            <a:r>
              <a:rPr lang="en-IN" sz="1400" dirty="0"/>
              <a:t> s </a:t>
            </a:r>
          </a:p>
          <a:p>
            <a:r>
              <a:rPr lang="en-IN" sz="1400" dirty="0"/>
              <a:t> Area – Area Under cultivation (Numerical)</a:t>
            </a:r>
          </a:p>
          <a:p>
            <a:r>
              <a:rPr lang="en-IN" sz="1400" dirty="0"/>
              <a:t> Production – Production of the crops (Numerical)</a:t>
            </a:r>
            <a:endParaRPr lang="en-US" sz="1400" dirty="0"/>
          </a:p>
        </p:txBody>
      </p:sp>
    </p:spTree>
    <p:extLst>
      <p:ext uri="{BB962C8B-B14F-4D97-AF65-F5344CB8AC3E}">
        <p14:creationId xmlns:p14="http://schemas.microsoft.com/office/powerpoint/2010/main" val="3343235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CFBBC-A9DF-0985-06CC-08F591551BCB}"/>
              </a:ext>
            </a:extLst>
          </p:cNvPr>
          <p:cNvSpPr>
            <a:spLocks noGrp="1"/>
          </p:cNvSpPr>
          <p:nvPr>
            <p:ph type="title"/>
          </p:nvPr>
        </p:nvSpPr>
        <p:spPr/>
        <p:txBody>
          <a:bodyPr/>
          <a:lstStyle/>
          <a:p>
            <a:r>
              <a:rPr lang="en-IN" dirty="0">
                <a:solidFill>
                  <a:srgbClr val="FF0000"/>
                </a:solidFill>
              </a:rPr>
              <a:t>Visualizations/Dashboard</a:t>
            </a:r>
          </a:p>
        </p:txBody>
      </p:sp>
      <p:pic>
        <p:nvPicPr>
          <p:cNvPr id="6" name="Content Placeholder 5">
            <a:extLst>
              <a:ext uri="{FF2B5EF4-FFF2-40B4-BE49-F238E27FC236}">
                <a16:creationId xmlns:a16="http://schemas.microsoft.com/office/drawing/2014/main" id="{ADBF5A7F-AAF4-1671-CF05-62F0734E95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5938" y="2095500"/>
            <a:ext cx="9481351" cy="4252034"/>
          </a:xfrm>
        </p:spPr>
      </p:pic>
    </p:spTree>
    <p:extLst>
      <p:ext uri="{BB962C8B-B14F-4D97-AF65-F5344CB8AC3E}">
        <p14:creationId xmlns:p14="http://schemas.microsoft.com/office/powerpoint/2010/main" val="1064472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7B28A60-C76F-AE0B-34FD-5669A7C2B7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9119" y="838200"/>
            <a:ext cx="10353761" cy="5181600"/>
          </a:xfrm>
        </p:spPr>
      </p:pic>
    </p:spTree>
    <p:extLst>
      <p:ext uri="{BB962C8B-B14F-4D97-AF65-F5344CB8AC3E}">
        <p14:creationId xmlns:p14="http://schemas.microsoft.com/office/powerpoint/2010/main" val="3991075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F1C8C7D-7EBE-2129-7B3E-A07C1DC925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0628" y="878889"/>
            <a:ext cx="9863091" cy="4912311"/>
          </a:xfrm>
        </p:spPr>
      </p:pic>
    </p:spTree>
    <p:extLst>
      <p:ext uri="{BB962C8B-B14F-4D97-AF65-F5344CB8AC3E}">
        <p14:creationId xmlns:p14="http://schemas.microsoft.com/office/powerpoint/2010/main" val="26760904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220</TotalTime>
  <Words>1073</Words>
  <Application>Microsoft Office PowerPoint</Application>
  <PresentationFormat>Widescreen</PresentationFormat>
  <Paragraphs>108</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Algerian</vt:lpstr>
      <vt:lpstr>Arial</vt:lpstr>
      <vt:lpstr>Arial Rounded MT Bold</vt:lpstr>
      <vt:lpstr>Bookman Old Style</vt:lpstr>
      <vt:lpstr>Calibri</vt:lpstr>
      <vt:lpstr>Rockwell</vt:lpstr>
      <vt:lpstr>Wingdings</vt:lpstr>
      <vt:lpstr>Damask</vt:lpstr>
      <vt:lpstr>Crop Production Analysis In India</vt:lpstr>
      <vt:lpstr>Project DETAILS</vt:lpstr>
      <vt:lpstr>oBJECTIVE</vt:lpstr>
      <vt:lpstr>PROBLEM STATEMENT</vt:lpstr>
      <vt:lpstr>ARCHITECTURE</vt:lpstr>
      <vt:lpstr>Dataset Information</vt:lpstr>
      <vt:lpstr>Visualizations/Dashboard</vt:lpstr>
      <vt:lpstr>PowerPoint Presentation</vt:lpstr>
      <vt:lpstr>PowerPoint Presentation</vt:lpstr>
      <vt:lpstr>PowerPoint Presentation</vt:lpstr>
      <vt:lpstr>KPI</vt:lpstr>
      <vt:lpstr>PowerPoint Presentation</vt:lpstr>
      <vt:lpstr>conclusions</vt:lpstr>
      <vt:lpstr>PowerPoint Presentation</vt:lpstr>
      <vt:lpstr>Q &amp; 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Diagnostic Analysis</dc:title>
  <dc:creator>Amey Manusmare</dc:creator>
  <cp:lastModifiedBy>Amey Manusmare</cp:lastModifiedBy>
  <cp:revision>9</cp:revision>
  <dcterms:created xsi:type="dcterms:W3CDTF">2022-08-18T07:20:33Z</dcterms:created>
  <dcterms:modified xsi:type="dcterms:W3CDTF">2023-04-25T16:17:10Z</dcterms:modified>
</cp:coreProperties>
</file>

<file path=docProps/thumbnail.jpeg>
</file>